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6" r:id="rId3"/>
    <p:sldId id="267" r:id="rId4"/>
    <p:sldId id="286" r:id="rId5"/>
    <p:sldId id="285" r:id="rId6"/>
    <p:sldId id="259" r:id="rId7"/>
    <p:sldId id="269" r:id="rId8"/>
    <p:sldId id="260" r:id="rId9"/>
    <p:sldId id="284" r:id="rId10"/>
    <p:sldId id="287" r:id="rId11"/>
    <p:sldId id="271" r:id="rId12"/>
    <p:sldId id="278" r:id="rId13"/>
    <p:sldId id="288" r:id="rId14"/>
    <p:sldId id="289" r:id="rId15"/>
    <p:sldId id="290" r:id="rId16"/>
    <p:sldId id="276" r:id="rId17"/>
    <p:sldId id="312" r:id="rId18"/>
    <p:sldId id="279" r:id="rId19"/>
    <p:sldId id="291" r:id="rId20"/>
    <p:sldId id="292" r:id="rId21"/>
    <p:sldId id="281" r:id="rId22"/>
    <p:sldId id="293" r:id="rId23"/>
    <p:sldId id="294" r:id="rId24"/>
    <p:sldId id="313" r:id="rId25"/>
    <p:sldId id="318" r:id="rId26"/>
    <p:sldId id="319" r:id="rId27"/>
    <p:sldId id="320" r:id="rId28"/>
    <p:sldId id="321" r:id="rId29"/>
    <p:sldId id="322" r:id="rId30"/>
    <p:sldId id="314" r:id="rId31"/>
    <p:sldId id="315" r:id="rId32"/>
    <p:sldId id="317" r:id="rId33"/>
    <p:sldId id="275" r:id="rId34"/>
    <p:sldId id="295" r:id="rId35"/>
    <p:sldId id="296" r:id="rId36"/>
    <p:sldId id="297" r:id="rId37"/>
    <p:sldId id="298" r:id="rId38"/>
    <p:sldId id="299" r:id="rId39"/>
    <p:sldId id="277" r:id="rId40"/>
    <p:sldId id="282" r:id="rId41"/>
    <p:sldId id="300" r:id="rId42"/>
    <p:sldId id="301" r:id="rId43"/>
    <p:sldId id="283" r:id="rId44"/>
    <p:sldId id="303" r:id="rId45"/>
    <p:sldId id="302" r:id="rId46"/>
    <p:sldId id="304" r:id="rId47"/>
    <p:sldId id="272" r:id="rId48"/>
    <p:sldId id="305" r:id="rId49"/>
    <p:sldId id="306" r:id="rId50"/>
    <p:sldId id="307" r:id="rId51"/>
    <p:sldId id="309" r:id="rId52"/>
    <p:sldId id="308" r:id="rId53"/>
    <p:sldId id="310" r:id="rId54"/>
    <p:sldId id="311" r:id="rId55"/>
    <p:sldId id="265" r:id="rId56"/>
    <p:sldId id="316" r:id="rId57"/>
  </p:sldIdLst>
  <p:sldSz cx="18288000" cy="10287000"/>
  <p:notesSz cx="6858000" cy="9144000"/>
  <p:embeddedFontLst>
    <p:embeddedFont>
      <p:font typeface="Adore The World 세계 여행" panose="020B0604020202020204" pitchFamily="34" charset="0"/>
      <p:regular r:id="rId60"/>
    </p:embeddedFont>
    <p:embeddedFont>
      <p:font typeface="Coiny" panose="020B0604020202020204" pitchFamily="34" charset="0"/>
      <p:regular r:id="rId61"/>
    </p:embeddedFont>
    <p:embeddedFont>
      <p:font typeface="Lato" panose="02000000000000000000" pitchFamily="2" charset="0"/>
      <p:regular r:id="rId62"/>
      <p:bold r:id="rId63"/>
      <p:italic r:id="rId64"/>
      <p:boldItalic r:id="rId65"/>
    </p:embeddedFont>
    <p:embeddedFont>
      <p:font typeface="Lato Bold" panose="020F0502020204030203" pitchFamily="3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750" autoAdjust="0"/>
  </p:normalViewPr>
  <p:slideViewPr>
    <p:cSldViewPr>
      <p:cViewPr varScale="1">
        <p:scale>
          <a:sx n="44" d="100"/>
          <a:sy n="44" d="100"/>
        </p:scale>
        <p:origin x="8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font" Target="fonts/font4.fntdata" /><Relationship Id="rId68" Type="http://schemas.openxmlformats.org/officeDocument/2006/relationships/viewProps" Target="viewProp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notesMaster" Target="notesMasters/notesMaster1.xml" /><Relationship Id="rId66" Type="http://schemas.openxmlformats.org/officeDocument/2006/relationships/font" Target="fonts/font7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font" Target="fonts/font1.fntdata" /><Relationship Id="rId65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font" Target="fonts/font5.fntdata" /><Relationship Id="rId69" Type="http://schemas.openxmlformats.org/officeDocument/2006/relationships/theme" Target="theme/theme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handoutMaster" Target="handoutMasters/handoutMaster1.xml" /><Relationship Id="rId67" Type="http://schemas.openxmlformats.org/officeDocument/2006/relationships/presProps" Target="presProps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font" Target="fonts/font3.fntdata" /><Relationship Id="rId70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1F4BE4-0831-9DD6-B438-CEEDCBFB5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C02D3-4CF4-87D6-A7AB-9B1F1CBE0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8DE68-8502-48F1-ACE0-E15E5DD0349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4B860-0C85-AB69-07ED-8FF0963B4F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685D1-82E3-6AE3-F98C-07D71DD08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9BF60-655C-48EF-8AFC-329B6508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002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BDE53-55EC-4F04-984F-68F58CFAB2F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8C37B-FE5F-45A8-85C8-15F6D5F8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48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erongbulat.blogspot.com/2021/07/odoo-logo-odoo-software-review-overview.html" TargetMode="External" /><Relationship Id="rId3" Type="http://schemas.openxmlformats.org/officeDocument/2006/relationships/hyperlink" Target="https://gate.ahram.org.eg/News/4651583.aspx" TargetMode="External" /><Relationship Id="rId7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hyperlink" Target="https://esc.gov.eg/protocols/%D9%88%D8%B2%D8%A7%D8%B1%D8%A9-%D8%A7%D9%84%D8%A7%D8%AA%D8%B5%D8%A7%D9%84%D8%A7%D8%AA-%D9%88%D8%AA%D9%83%D9%86%D9%88%D9%84%D9%88%D8%AC%D9%8A%D8%A7-%D8%A7%D9%84%D9%85%D8%B9%D9%84%D9%88%D9%85%D8%A7/" TargetMode="External" /><Relationship Id="rId4" Type="http://schemas.openxmlformats.org/officeDocument/2006/relationships/image" Target="../media/image2.jp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hyperlink" Target="https://edu-odoostyle.odoo.com/" TargetMode="External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hyperlink" Target="https://edu-odoostyle.odoo.com/" TargetMode="External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hyperlink" Target="https://edu-odoostyle.odoo.com/" TargetMode="External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7" Type="http://schemas.openxmlformats.org/officeDocument/2006/relationships/image" Target="../media/image10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jpg" /><Relationship Id="rId5" Type="http://schemas.openxmlformats.org/officeDocument/2006/relationships/image" Target="../media/image8.jpeg" /><Relationship Id="rId4" Type="http://schemas.openxmlformats.org/officeDocument/2006/relationships/image" Target="../media/image7.jpe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 /><Relationship Id="rId1" Type="http://schemas.openxmlformats.org/officeDocument/2006/relationships/slideLayout" Target="../slideLayouts/slideLayout7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 /><Relationship Id="rId1" Type="http://schemas.openxmlformats.org/officeDocument/2006/relationships/slideLayout" Target="../slideLayouts/slideLayout7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 /><Relationship Id="rId1" Type="http://schemas.openxmlformats.org/officeDocument/2006/relationships/slideLayout" Target="../slideLayouts/slideLayout7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 /><Relationship Id="rId1" Type="http://schemas.openxmlformats.org/officeDocument/2006/relationships/slideLayout" Target="../slideLayouts/slideLayout7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 /><Relationship Id="rId1" Type="http://schemas.openxmlformats.org/officeDocument/2006/relationships/slideLayout" Target="../slideLayouts/slideLayout7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 /><Relationship Id="rId3" Type="http://schemas.openxmlformats.org/officeDocument/2006/relationships/hyperlink" Target="https://gate.ahram.org.eg/News/4651583.aspx" TargetMode="External" /><Relationship Id="rId7" Type="http://schemas.openxmlformats.org/officeDocument/2006/relationships/image" Target="../media/image57.web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hyperlink" Target="https://esc.gov.eg/protocols/%D9%88%D8%B2%D8%A7%D8%B1%D8%A9-%D8%A7%D9%84%D8%A7%D8%AA%D8%B5%D8%A7%D9%84%D8%A7%D8%AA-%D9%88%D8%AA%D9%83%D9%86%D9%88%D9%84%D9%88%D8%AC%D9%8A%D8%A7-%D8%A7%D9%84%D9%85%D8%B9%D9%84%D9%88%D9%85%D8%A7/" TargetMode="External" /><Relationship Id="rId4" Type="http://schemas.openxmlformats.org/officeDocument/2006/relationships/image" Target="../media/image2.jpg" /><Relationship Id="rId9" Type="http://schemas.openxmlformats.org/officeDocument/2006/relationships/hyperlink" Target="https://bdteletalk.com/netplanning-berlitz-login/" TargetMode="Externa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.ahram.org.eg/News/4651583.aspx" TargetMode="External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hyperlink" Target="https://esc.gov.eg/protocols/%D9%88%D8%B2%D8%A7%D8%B1%D8%A9-%D8%A7%D9%84%D8%A7%D8%AA%D8%B5%D8%A7%D9%84%D8%A7%D8%AA-%D9%88%D8%AA%D9%83%D9%86%D9%88%D9%84%D9%88%D8%AC%D9%8A%D8%A7-%D8%A7%D9%84%D9%85%D8%B9%D9%84%D9%88%D9%85%D8%A7/" TargetMode="External" /><Relationship Id="rId4" Type="http://schemas.openxmlformats.org/officeDocument/2006/relationships/image" Target="../media/image2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slideLayout" Target="../slideLayouts/slideLayout7.xml" /><Relationship Id="rId1" Type="http://schemas.openxmlformats.org/officeDocument/2006/relationships/themeOverride" Target="../theme/themeOverride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B678340B-5035-6017-16E9-96BA07A879C4}"/>
              </a:ext>
            </a:extLst>
          </p:cNvPr>
          <p:cNvSpPr txBox="1">
            <a:spLocks/>
          </p:cNvSpPr>
          <p:nvPr/>
        </p:nvSpPr>
        <p:spPr>
          <a:xfrm>
            <a:off x="1130595" y="1333500"/>
            <a:ext cx="9232605" cy="965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Graduation Project Presentation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C1F6487-4AA0-DC85-8AAD-55A4EBF931BF}"/>
              </a:ext>
            </a:extLst>
          </p:cNvPr>
          <p:cNvSpPr txBox="1">
            <a:spLocks/>
          </p:cNvSpPr>
          <p:nvPr/>
        </p:nvSpPr>
        <p:spPr>
          <a:xfrm>
            <a:off x="1130595" y="2298565"/>
            <a:ext cx="9920319" cy="734073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b="1" dirty="0"/>
              <a:t>Track: Odoo Application Consultant </a:t>
            </a:r>
          </a:p>
          <a:p>
            <a:r>
              <a:rPr lang="en-US" sz="4100" b="1" dirty="0"/>
              <a:t>Next Academy</a:t>
            </a:r>
          </a:p>
          <a:p>
            <a:r>
              <a:rPr lang="en-US" sz="4100" b="1" dirty="0"/>
              <a:t>23-10-2024</a:t>
            </a:r>
          </a:p>
          <a:p>
            <a:r>
              <a:rPr lang="en-US" sz="4100" b="1" dirty="0"/>
              <a:t>Group Code: NEXT8_ONL1_ERP4_M2D</a:t>
            </a:r>
          </a:p>
          <a:p>
            <a:r>
              <a:rPr lang="en-US" sz="4100" b="1" dirty="0"/>
              <a:t>Group name :- NEX8_ODOOSTYLE_G1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3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30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200" b="1" u="sng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5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eam</a:t>
            </a:r>
            <a:r>
              <a:rPr lang="en-US" sz="5200" b="1" u="sng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200" b="1" u="sng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52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5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mbe</a:t>
            </a:r>
            <a:r>
              <a:rPr lang="en-US" sz="52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5200" b="1" u="sng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5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ts val="900"/>
              </a:lnSpc>
              <a:spcBef>
                <a:spcPts val="30"/>
              </a:spcBef>
            </a:pP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Waleed Ghobashy Mahmoud Saqr</a:t>
            </a: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Sameh Ghobashy Mahmoud Saqr</a:t>
            </a: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 Ashraf Al Kasas</a:t>
            </a: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Mamdouh Magdy Abbass</a:t>
            </a: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Amr Ahmed Mahmoud Khobez</a:t>
            </a:r>
          </a:p>
          <a:p>
            <a:pPr marL="342900" marR="622935" lvl="0" indent="-342900" algn="just">
              <a:lnSpc>
                <a:spcPct val="169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Mohamed Khaled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D1D7C-0559-9BF3-0F4E-A12BB481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24218" y="748640"/>
            <a:ext cx="3675507" cy="2489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6494A5-EFC4-2376-0709-01C8BD838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88359" y="864495"/>
            <a:ext cx="3229196" cy="27771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FF67DC-CE46-34F1-5EF4-B01892FB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08" y="6561033"/>
            <a:ext cx="4182379" cy="12837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68C4E1-01CD-F856-549F-BD8BB6A3B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643390" y="6126690"/>
            <a:ext cx="4928137" cy="1592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152390" y="99108"/>
            <a:ext cx="14697210" cy="871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4800" b="1" spc="-11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Implementation Methodology ( steps)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DD8019-846C-4CE1-65B5-317156F5360D}"/>
              </a:ext>
            </a:extLst>
          </p:cNvPr>
          <p:cNvSpPr/>
          <p:nvPr/>
        </p:nvSpPr>
        <p:spPr>
          <a:xfrm>
            <a:off x="304800" y="1219203"/>
            <a:ext cx="5791200" cy="87013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1- setup and configuration.</a:t>
            </a:r>
          </a:p>
          <a:p>
            <a:endParaRPr lang="ar-EG" sz="3200" b="1" dirty="0"/>
          </a:p>
          <a:p>
            <a:r>
              <a:rPr lang="en-US" sz="3200" b="1" dirty="0"/>
              <a:t>2- Data Migration and uploading.</a:t>
            </a:r>
          </a:p>
          <a:p>
            <a:endParaRPr lang="en-US" sz="3200" b="1" dirty="0"/>
          </a:p>
          <a:p>
            <a:r>
              <a:rPr lang="en-US" sz="3200" b="1" dirty="0"/>
              <a:t>3- Testing Workflows.</a:t>
            </a:r>
          </a:p>
          <a:p>
            <a:endParaRPr lang="en-US" sz="3200" b="1" dirty="0"/>
          </a:p>
          <a:p>
            <a:r>
              <a:rPr lang="en-US" sz="3200" b="1" dirty="0"/>
              <a:t>4- Users Creation and Security.</a:t>
            </a:r>
          </a:p>
          <a:p>
            <a:endParaRPr lang="en-US" sz="3200" b="1" dirty="0"/>
          </a:p>
          <a:p>
            <a:r>
              <a:rPr lang="en-US" sz="3200" b="1" dirty="0"/>
              <a:t>5- UAT and Training.</a:t>
            </a:r>
          </a:p>
          <a:p>
            <a:endParaRPr lang="en-US" sz="3200" b="1" dirty="0"/>
          </a:p>
          <a:p>
            <a:r>
              <a:rPr lang="en-US" sz="3200" b="1" dirty="0"/>
              <a:t>6- Go Live.</a:t>
            </a:r>
          </a:p>
          <a:p>
            <a:endParaRPr lang="en-US" sz="3200" b="1" dirty="0"/>
          </a:p>
          <a:p>
            <a:r>
              <a:rPr lang="en-US" sz="3200" b="1" dirty="0"/>
              <a:t>7- Post Implementation.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DD919-2BD3-0A03-DBF2-B1CB4CE5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9844"/>
            <a:ext cx="12192000" cy="61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7200006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Website Customer Journey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11A15C-0A4F-B501-7F38-FFC17D3A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33047"/>
            <a:ext cx="13868399" cy="73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9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7200006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Website Customer Journey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CE993D-AE9B-D182-BF4C-D8D3B29C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798"/>
            <a:ext cx="15982297" cy="78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7200006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Website Customer Journey</a:t>
            </a:r>
          </a:p>
        </p:txBody>
      </p:sp>
      <p:sp>
        <p:nvSpPr>
          <p:cNvPr id="32" name="TextBox 31">
            <a:hlinkClick r:id="rId2"/>
            <a:extLst>
              <a:ext uri="{FF2B5EF4-FFF2-40B4-BE49-F238E27FC236}">
                <a16:creationId xmlns:a16="http://schemas.microsoft.com/office/drawing/2014/main" id="{CEBC04EE-72A5-0DB4-800C-3020A00F7148}"/>
              </a:ext>
            </a:extLst>
          </p:cNvPr>
          <p:cNvSpPr txBox="1"/>
          <p:nvPr/>
        </p:nvSpPr>
        <p:spPr>
          <a:xfrm>
            <a:off x="5048696" y="188636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https://edu-odoostyle.odoo.com/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9DD61D-F3DD-ECE6-BD8E-D8A8F9DF6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18152"/>
            <a:ext cx="13001625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6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7200006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Website Customer Journey</a:t>
            </a:r>
          </a:p>
        </p:txBody>
      </p:sp>
      <p:sp>
        <p:nvSpPr>
          <p:cNvPr id="32" name="TextBox 31">
            <a:hlinkClick r:id="rId2"/>
            <a:extLst>
              <a:ext uri="{FF2B5EF4-FFF2-40B4-BE49-F238E27FC236}">
                <a16:creationId xmlns:a16="http://schemas.microsoft.com/office/drawing/2014/main" id="{CEBC04EE-72A5-0DB4-800C-3020A00F7148}"/>
              </a:ext>
            </a:extLst>
          </p:cNvPr>
          <p:cNvSpPr txBox="1"/>
          <p:nvPr/>
        </p:nvSpPr>
        <p:spPr>
          <a:xfrm>
            <a:off x="5048696" y="188636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https://edu-odoostyle.odoo.com/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6D1F77-B7A0-3ADA-A458-68DC9786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73" y="2879173"/>
            <a:ext cx="13001625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7200006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Website Customer Journey</a:t>
            </a:r>
          </a:p>
        </p:txBody>
      </p:sp>
      <p:sp>
        <p:nvSpPr>
          <p:cNvPr id="32" name="TextBox 31">
            <a:hlinkClick r:id="rId2"/>
            <a:extLst>
              <a:ext uri="{FF2B5EF4-FFF2-40B4-BE49-F238E27FC236}">
                <a16:creationId xmlns:a16="http://schemas.microsoft.com/office/drawing/2014/main" id="{CEBC04EE-72A5-0DB4-800C-3020A00F7148}"/>
              </a:ext>
            </a:extLst>
          </p:cNvPr>
          <p:cNvSpPr txBox="1"/>
          <p:nvPr/>
        </p:nvSpPr>
        <p:spPr>
          <a:xfrm>
            <a:off x="5048696" y="188636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https://edu-odoostyle.odoo.com/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C172CA-3702-D218-260B-9742E561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2612071"/>
            <a:ext cx="13001625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CRM Process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84AEB6-717A-8D5F-350B-B27099D2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497537"/>
            <a:ext cx="16482568" cy="84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CRM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95F8BD-51E7-23DA-3AD6-D60C4BAA2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497538"/>
            <a:ext cx="16294836" cy="79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8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Sales Process Flow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989421-8AE1-C180-FDA8-BEFDC469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97538"/>
            <a:ext cx="15621000" cy="83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Sales Process Flow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35A5B59-7A95-2F5D-AF3D-60A694D0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08" y="1643062"/>
            <a:ext cx="15836429" cy="77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C94B2C-2B35-7FF2-A0D6-93F0E270140B}"/>
              </a:ext>
            </a:extLst>
          </p:cNvPr>
          <p:cNvSpPr txBox="1"/>
          <p:nvPr/>
        </p:nvSpPr>
        <p:spPr>
          <a:xfrm>
            <a:off x="5343120" y="300679"/>
            <a:ext cx="5714762" cy="997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00" dirty="0">
                <a:solidFill>
                  <a:srgbClr val="9577A6"/>
                </a:solidFill>
                <a:latin typeface="Coiny"/>
                <a:ea typeface="Coiny"/>
                <a:cs typeface="Coiny"/>
                <a:sym typeface="Coiny"/>
              </a:rPr>
              <a:t>Our Team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5CACB-3E62-D753-5F77-D8F0ED8F8DF9}"/>
              </a:ext>
            </a:extLst>
          </p:cNvPr>
          <p:cNvSpPr txBox="1"/>
          <p:nvPr/>
        </p:nvSpPr>
        <p:spPr>
          <a:xfrm>
            <a:off x="694920" y="4770461"/>
            <a:ext cx="5075173" cy="627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0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sz="2800" dirty="0">
                <a:sym typeface="Adore The World 세계 여행"/>
              </a:rPr>
              <a:t>Walid Ghobashy Saqr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613B-678E-C3B1-2F56-E151F678B397}"/>
              </a:ext>
            </a:extLst>
          </p:cNvPr>
          <p:cNvSpPr txBox="1"/>
          <p:nvPr/>
        </p:nvSpPr>
        <p:spPr>
          <a:xfrm>
            <a:off x="6248400" y="4762500"/>
            <a:ext cx="4887303" cy="627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8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dirty="0">
                <a:sym typeface="Adore The World 세계 여행"/>
              </a:rPr>
              <a:t>Sameh Ghobashy Saqr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0793DC-A46F-8099-9DC3-09FFD6D43FB7}"/>
              </a:ext>
            </a:extLst>
          </p:cNvPr>
          <p:cNvSpPr txBox="1"/>
          <p:nvPr/>
        </p:nvSpPr>
        <p:spPr>
          <a:xfrm>
            <a:off x="11911799" y="4667971"/>
            <a:ext cx="4713862" cy="627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8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dirty="0"/>
              <a:t>Ahmed Ashraf Al Kasas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C32B5-1514-FA48-607C-799557FB3BB5}"/>
              </a:ext>
            </a:extLst>
          </p:cNvPr>
          <p:cNvSpPr txBox="1"/>
          <p:nvPr/>
        </p:nvSpPr>
        <p:spPr>
          <a:xfrm>
            <a:off x="746290" y="8964350"/>
            <a:ext cx="5714762" cy="627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8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dirty="0"/>
              <a:t>Amr Ahmed Mahmoud Khobez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D4BBB-521F-814A-C9ED-C672A6BFD2DE}"/>
              </a:ext>
            </a:extLst>
          </p:cNvPr>
          <p:cNvSpPr txBox="1"/>
          <p:nvPr/>
        </p:nvSpPr>
        <p:spPr>
          <a:xfrm>
            <a:off x="6372871" y="9037503"/>
            <a:ext cx="4801506" cy="627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8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dirty="0"/>
              <a:t>Mamdouh Magdy Abbass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DB48B6-C725-17AB-E4FF-0F22F7DBDD80}"/>
              </a:ext>
            </a:extLst>
          </p:cNvPr>
          <p:cNvSpPr txBox="1"/>
          <p:nvPr/>
        </p:nvSpPr>
        <p:spPr>
          <a:xfrm>
            <a:off x="12332043" y="8996144"/>
            <a:ext cx="4034818" cy="44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622935" lvl="0" algn="ctr">
              <a:lnSpc>
                <a:spcPct val="169000"/>
              </a:lnSpc>
              <a:spcAft>
                <a:spcPts val="0"/>
              </a:spcAft>
              <a:defRPr sz="2800" b="1">
                <a:solidFill>
                  <a:srgbClr val="9577A6"/>
                </a:solidFill>
                <a:latin typeface="Adore The World 세계 여행"/>
                <a:ea typeface="Adore The World 세계 여행"/>
                <a:cs typeface="Adore The World 세계 여행"/>
              </a:defRPr>
            </a:lvl1pPr>
          </a:lstStyle>
          <a:p>
            <a:r>
              <a:rPr lang="en-US" dirty="0"/>
              <a:t>Mohamed Khaled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17D114-D98A-29DC-0DE4-8541FA2B97BA}"/>
              </a:ext>
            </a:extLst>
          </p:cNvPr>
          <p:cNvGrpSpPr/>
          <p:nvPr/>
        </p:nvGrpSpPr>
        <p:grpSpPr>
          <a:xfrm>
            <a:off x="1600200" y="5676900"/>
            <a:ext cx="2667000" cy="3208203"/>
            <a:chOff x="1600200" y="5676900"/>
            <a:chExt cx="2511030" cy="320820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F808E2-4DFD-798A-64CB-4A3B468AA996}"/>
                </a:ext>
              </a:extLst>
            </p:cNvPr>
            <p:cNvSpPr/>
            <p:nvPr/>
          </p:nvSpPr>
          <p:spPr>
            <a:xfrm>
              <a:off x="1600200" y="5676900"/>
              <a:ext cx="2511030" cy="32082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E0D416-F7AE-0475-E748-2114E601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5756147"/>
              <a:ext cx="2225903" cy="306031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222188-8976-05FD-4075-3D9EB70E4EB6}"/>
              </a:ext>
            </a:extLst>
          </p:cNvPr>
          <p:cNvGrpSpPr/>
          <p:nvPr/>
        </p:nvGrpSpPr>
        <p:grpSpPr>
          <a:xfrm>
            <a:off x="7011775" y="5672008"/>
            <a:ext cx="2862235" cy="3365495"/>
            <a:chOff x="5900765" y="5672008"/>
            <a:chExt cx="2862235" cy="336549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963A157-09BB-BFAD-5822-9E139F72D51A}"/>
                </a:ext>
              </a:extLst>
            </p:cNvPr>
            <p:cNvSpPr/>
            <p:nvPr/>
          </p:nvSpPr>
          <p:spPr>
            <a:xfrm>
              <a:off x="5900765" y="5672008"/>
              <a:ext cx="2862235" cy="33654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B6311EF-1CD5-3375-230A-74AC295F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971" y="5829300"/>
              <a:ext cx="2505075" cy="3208203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D447764-7766-9D7F-394D-C6B0742D3D92}"/>
              </a:ext>
            </a:extLst>
          </p:cNvPr>
          <p:cNvGrpSpPr/>
          <p:nvPr/>
        </p:nvGrpSpPr>
        <p:grpSpPr>
          <a:xfrm>
            <a:off x="1567471" y="1465989"/>
            <a:ext cx="2667000" cy="3208203"/>
            <a:chOff x="1567471" y="1465989"/>
            <a:chExt cx="2667000" cy="320820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7937452-5909-33F5-EA68-4E5F823DCD38}"/>
                </a:ext>
              </a:extLst>
            </p:cNvPr>
            <p:cNvSpPr/>
            <p:nvPr/>
          </p:nvSpPr>
          <p:spPr>
            <a:xfrm>
              <a:off x="1567471" y="1465989"/>
              <a:ext cx="2667000" cy="32082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waleed 2010">
              <a:extLst>
                <a:ext uri="{FF2B5EF4-FFF2-40B4-BE49-F238E27FC236}">
                  <a16:creationId xmlns:a16="http://schemas.microsoft.com/office/drawing/2014/main" id="{9177B2B3-D1E8-ED80-9693-4BC974FE375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791" y="1639530"/>
              <a:ext cx="2445438" cy="29573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9BD29E-C664-774E-91C3-7A6F158A3271}"/>
              </a:ext>
            </a:extLst>
          </p:cNvPr>
          <p:cNvGrpSpPr/>
          <p:nvPr/>
        </p:nvGrpSpPr>
        <p:grpSpPr>
          <a:xfrm>
            <a:off x="7315200" y="1514123"/>
            <a:ext cx="2667000" cy="3208203"/>
            <a:chOff x="7315200" y="1514123"/>
            <a:chExt cx="2667000" cy="32082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CFF22B3-F377-603C-245B-F26FEF5ECE5B}"/>
                </a:ext>
              </a:extLst>
            </p:cNvPr>
            <p:cNvSpPr/>
            <p:nvPr/>
          </p:nvSpPr>
          <p:spPr>
            <a:xfrm>
              <a:off x="7315200" y="1514123"/>
              <a:ext cx="2667000" cy="32082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8D0B9AF-83D2-7ABB-842F-81B016A4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02" y="1639530"/>
              <a:ext cx="2353318" cy="294952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57BB02-EBF6-BBAC-2AC0-49D817F2CCF3}"/>
              </a:ext>
            </a:extLst>
          </p:cNvPr>
          <p:cNvGrpSpPr/>
          <p:nvPr/>
        </p:nvGrpSpPr>
        <p:grpSpPr>
          <a:xfrm>
            <a:off x="12658301" y="5440015"/>
            <a:ext cx="2862235" cy="3365495"/>
            <a:chOff x="12658301" y="5440015"/>
            <a:chExt cx="2862235" cy="33654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401877-6E27-3243-4942-C024C3E9B666}"/>
                </a:ext>
              </a:extLst>
            </p:cNvPr>
            <p:cNvSpPr/>
            <p:nvPr/>
          </p:nvSpPr>
          <p:spPr>
            <a:xfrm>
              <a:off x="12658301" y="5440015"/>
              <a:ext cx="2862235" cy="33654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357A397-BF8E-DD2B-EC63-B290591C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5672" y="5543235"/>
              <a:ext cx="2627492" cy="318147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7C72330-7056-196A-DB06-2806018C6B4F}"/>
              </a:ext>
            </a:extLst>
          </p:cNvPr>
          <p:cNvSpPr/>
          <p:nvPr/>
        </p:nvSpPr>
        <p:spPr>
          <a:xfrm>
            <a:off x="12707493" y="1106399"/>
            <a:ext cx="2862235" cy="33654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139196A-CD0C-290A-15EF-76D9D56E1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702" y="1194144"/>
            <a:ext cx="2556285" cy="32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Sales Process Flow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5F734E-733E-A2C4-14A2-2B93558A6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638300"/>
            <a:ext cx="16066236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Purchasing Process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DAA902-B2B1-DDA0-B717-95F7A04D1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430099"/>
            <a:ext cx="16282874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Purchasing Process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38021D-9C67-30E0-884E-A8E228A9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643062"/>
            <a:ext cx="16494530" cy="80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Purchasing Process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43EE33-C1C5-1DB7-7A3F-BA1072DC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6" y="1361566"/>
            <a:ext cx="17370951" cy="83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51F9D5-28CB-64DE-7B89-81BEC75A4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46" y="1698297"/>
            <a:ext cx="16675837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10"/>
                <a:ea typeface="Times New Roman" panose="02020603050405020304" pitchFamily="18" charset="0"/>
                <a:cs typeface="Times New Roman" panose="02020603050405020304" pitchFamily="18" charset="0"/>
              </a:rPr>
              <a:t>Inventory Settings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Storages Location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</a:t>
            </a:r>
            <a:r>
              <a:rPr lang="en-US" alt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Step Routes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Variants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Units of measure.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Landed Costs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Accounting Module we will Setup the Stock Valuation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045EB006-CE93-3443-4BA5-2AA2EC3B9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7612121"/>
            <a:ext cx="119587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use FIFO method for Stock Valuation.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2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pic>
        <p:nvPicPr>
          <p:cNvPr id="1025" name="Picture 8">
            <a:extLst>
              <a:ext uri="{FF2B5EF4-FFF2-40B4-BE49-F238E27FC236}">
                <a16:creationId xmlns:a16="http://schemas.microsoft.com/office/drawing/2014/main" id="{B6B3A3B8-6828-9EB9-28C0-DDD2E88AB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2" y="1751275"/>
            <a:ext cx="17956738" cy="83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1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FABD18-0073-487F-35F7-DA31A9279D20}"/>
              </a:ext>
            </a:extLst>
          </p:cNvPr>
          <p:cNvSpPr txBox="1"/>
          <p:nvPr/>
        </p:nvSpPr>
        <p:spPr>
          <a:xfrm>
            <a:off x="1447800" y="1586421"/>
            <a:ext cx="12344400" cy="744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buSzPts val="2800"/>
            </a:pPr>
            <a:r>
              <a:rPr lang="en-US" sz="4400" u="none" strike="noStrike" kern="1400" spc="-50" dirty="0">
                <a:effectLst/>
                <a:latin typeface="10"/>
                <a:ea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4400" b="1" u="none" strike="noStrike" kern="1400" spc="-50" dirty="0">
                <a:effectLst/>
                <a:latin typeface="10"/>
                <a:ea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endParaRPr lang="en-US" sz="4800" u="none" strike="noStrike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C00000"/>
                </a:solidFill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Parent Categories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Raw Materials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Finished Goods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Raw Materials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Wood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Chemicals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Steals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Upholstery Materials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Finished Goods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Home Furniture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Hotel Furniture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Office Furniture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Purchased ready- made.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5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51A9A8-8733-5ECB-75F5-B58AD95D3F62}"/>
              </a:ext>
            </a:extLst>
          </p:cNvPr>
          <p:cNvSpPr txBox="1"/>
          <p:nvPr/>
        </p:nvSpPr>
        <p:spPr>
          <a:xfrm>
            <a:off x="1076652" y="2513165"/>
            <a:ext cx="16134696" cy="478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buSzPts val="2800"/>
            </a:pPr>
            <a:r>
              <a:rPr lang="en-US" sz="9600" u="none" strike="noStrike" kern="1400" spc="-50" dirty="0">
                <a:effectLst/>
                <a:latin typeface="10"/>
                <a:ea typeface="Times New Roman" panose="02020603050405020304" pitchFamily="18" charset="0"/>
                <a:cs typeface="Times New Roman" panose="02020603050405020304" pitchFamily="18" charset="0"/>
              </a:rPr>
              <a:t>Set Up Products</a:t>
            </a:r>
            <a:endParaRPr lang="en-US" sz="13800" u="none" strike="noStrike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6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 Prepare Products Master date to  upload it on the Odoo system.</a:t>
            </a:r>
            <a:endParaRPr lang="en-US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4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BAC35-77DE-E800-ECF6-21678C73D84D}"/>
              </a:ext>
            </a:extLst>
          </p:cNvPr>
          <p:cNvSpPr txBox="1"/>
          <p:nvPr/>
        </p:nvSpPr>
        <p:spPr>
          <a:xfrm>
            <a:off x="1152529" y="1833945"/>
            <a:ext cx="9144000" cy="604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7000"/>
              </a:lnSpc>
              <a:spcAft>
                <a:spcPts val="800"/>
              </a:spcAft>
              <a:buSzPts val="2800"/>
            </a:pPr>
            <a:r>
              <a:rPr lang="en-US" sz="6600" u="none" strike="noStrike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Setup Warehouses </a:t>
            </a:r>
            <a:endParaRPr lang="en-US" sz="40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6000" dirty="0">
                <a:solidFill>
                  <a:srgbClr val="C00000"/>
                </a:solidFill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4 Warehouses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Factory/ Raw Materials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Factory/ WIP Warehouse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Factory/ Finished Goods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furniture showroom / Finished Goods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dirty="0">
                <a:effectLst/>
                <a:latin typeface="10"/>
                <a:ea typeface="Calibri" panose="020F0502020204030204" pitchFamily="34" charset="0"/>
                <a:cs typeface="Arial" panose="020B0604020202020204" pitchFamily="34" charset="0"/>
              </a:rPr>
              <a:t>Finished Ready Made Goods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7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pic>
        <p:nvPicPr>
          <p:cNvPr id="2066" name="Picture 2065">
            <a:extLst>
              <a:ext uri="{FF2B5EF4-FFF2-40B4-BE49-F238E27FC236}">
                <a16:creationId xmlns:a16="http://schemas.microsoft.com/office/drawing/2014/main" id="{C6BD0C96-4B5C-24B1-3C90-ED407E94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8" y="1640381"/>
            <a:ext cx="14506541" cy="78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8ED1EACB-B33F-19BF-AF1B-65F442A85DF0}"/>
              </a:ext>
            </a:extLst>
          </p:cNvPr>
          <p:cNvSpPr txBox="1"/>
          <p:nvPr/>
        </p:nvSpPr>
        <p:spPr>
          <a:xfrm>
            <a:off x="900734" y="1485900"/>
            <a:ext cx="16599637" cy="371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Overview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sz="5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Odoo ERP Implementation for Odoo style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Title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Implementation of Odoo ERP for Odoo style Furniture Manufacturing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C431A-E598-EAF0-5F23-BABD1AA7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611230"/>
            <a:ext cx="6172200" cy="52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FA4953-6D4D-8237-6F04-74F264F90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1046"/>
            <a:ext cx="15998312" cy="79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68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A68DD3-73A6-CFDF-ABC1-38FF3324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47" y="1662112"/>
            <a:ext cx="16251890" cy="78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Inventory  Process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41FE23E-E273-07FD-42CF-3B32489F0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8" y="1638300"/>
            <a:ext cx="1629607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Configuration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BDE7186-E60D-1D1B-9936-073C9AD9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54" y="1806898"/>
            <a:ext cx="15378616" cy="75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0C8131-263D-6787-E159-2CCCF4A5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72009"/>
            <a:ext cx="15697199" cy="84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9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Process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F42C96-6D4E-2B7E-6DAA-E8D4F0209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506240"/>
            <a:ext cx="15860397" cy="8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6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08A3DC-C389-BD08-2B19-C4638FA4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33909"/>
            <a:ext cx="16482568" cy="89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Process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3D1797-4DCE-4D87-8EE8-E5FE33065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7" y="1633537"/>
            <a:ext cx="16784134" cy="80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Planning and Production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2EF1B-1D29-31EA-0AD2-1F6982E4C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0" y="1433909"/>
            <a:ext cx="16682262" cy="82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HR Process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735615-D185-46A0-10AE-4E073A164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74678"/>
            <a:ext cx="15304237" cy="7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8ED1EACB-B33F-19BF-AF1B-65F442A85DF0}"/>
              </a:ext>
            </a:extLst>
          </p:cNvPr>
          <p:cNvSpPr txBox="1"/>
          <p:nvPr/>
        </p:nvSpPr>
        <p:spPr>
          <a:xfrm>
            <a:off x="900734" y="1485900"/>
            <a:ext cx="16599637" cy="6800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Project Gools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On-time Project Delivery.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Budget Adherence.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User Adoption Rate.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System Performance and Reliability.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Continuous Improvement.</a:t>
            </a: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5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1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HR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BE55E0-B124-6E7E-FC3C-21E003F0A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7538"/>
            <a:ext cx="16066237" cy="83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1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HR Process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B08178-6C87-6606-FD53-D9375481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11" y="1644934"/>
            <a:ext cx="16453277" cy="64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HR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440F8-887D-1724-351C-182DAFF0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1" y="1506240"/>
            <a:ext cx="16366390" cy="82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81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Payroll Process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4DBF8A-8F6B-8B90-F3FE-728CD250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7" y="1530814"/>
            <a:ext cx="16511239" cy="84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4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Payroll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BB9ED4-335A-6723-6C4E-E289A4D71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076"/>
            <a:ext cx="16634877" cy="80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Payroll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BAD6B2-08E8-0E00-5280-3EC5DB9A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92561"/>
            <a:ext cx="7107556" cy="81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8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86106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Payroll Process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6C85CC-9DD3-7CAB-5B85-90AD9CDF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4" y="1401033"/>
            <a:ext cx="16773670" cy="83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1CB24C-E7A9-2E5E-E029-16A2A50B7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4304"/>
            <a:ext cx="16439497" cy="7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90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62C54D5-E72D-91CF-18BC-AEA08307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619250"/>
            <a:ext cx="16494530" cy="79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2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C7F60A-C20B-34C6-E4FF-048E5526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638299"/>
            <a:ext cx="16282874" cy="79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8ED1EACB-B33F-19BF-AF1B-65F442A85DF0}"/>
              </a:ext>
            </a:extLst>
          </p:cNvPr>
          <p:cNvSpPr txBox="1"/>
          <p:nvPr/>
        </p:nvSpPr>
        <p:spPr>
          <a:xfrm>
            <a:off x="900734" y="1485900"/>
            <a:ext cx="16599637" cy="580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4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Project Objectives 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Streamline Business Processes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 Data Management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 Customer Relationship Management (CRM).</a:t>
            </a:r>
            <a:endParaRPr lang="en-US" sz="5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Facilitate Decision Making.</a:t>
            </a:r>
            <a:endParaRPr lang="en-US" sz="5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5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Scalability.</a:t>
            </a:r>
          </a:p>
        </p:txBody>
      </p:sp>
    </p:spTree>
    <p:extLst>
      <p:ext uri="{BB962C8B-B14F-4D97-AF65-F5344CB8AC3E}">
        <p14:creationId xmlns:p14="http://schemas.microsoft.com/office/powerpoint/2010/main" val="3226098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7A1876-D92F-6661-B04C-358F36A2A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497537"/>
            <a:ext cx="16439496" cy="80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7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404FA2-593A-A270-AFA6-C0675946E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633537"/>
            <a:ext cx="16282874" cy="7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77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54FA3DD-1E1D-3CF1-15CD-F965F7AA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3" y="1633537"/>
            <a:ext cx="16282874" cy="7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Accounting Cycle and Activities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D68681-794D-9EC1-5B2D-1685E8747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9" y="1613833"/>
            <a:ext cx="16408881" cy="80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4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9E0BF58-366E-FCC5-9E27-A2D3E94C6402}"/>
              </a:ext>
            </a:extLst>
          </p:cNvPr>
          <p:cNvSpPr/>
          <p:nvPr/>
        </p:nvSpPr>
        <p:spPr>
          <a:xfrm>
            <a:off x="990600" y="5715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Project Outcomes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743B0F-89BA-8973-6AAD-26FBA8EEFF83}"/>
              </a:ext>
            </a:extLst>
          </p:cNvPr>
          <p:cNvSpPr txBox="1"/>
          <p:nvPr/>
        </p:nvSpPr>
        <p:spPr>
          <a:xfrm>
            <a:off x="441798" y="1675423"/>
            <a:ext cx="5752207" cy="563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latin typeface="Calibri" panose="020F0502020204030204" pitchFamily="34" charset="0"/>
                <a:cs typeface="Arial" panose="020B0604020202020204" pitchFamily="34" charset="0"/>
              </a:rPr>
              <a:t>1. Improved Efficiency.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Streamlined Processes.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Integrated Workflows.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latin typeface="Calibri" panose="020F0502020204030204" pitchFamily="34" charset="0"/>
                <a:cs typeface="Arial" panose="020B0604020202020204" pitchFamily="34" charset="0"/>
              </a:rPr>
              <a:t>2. Enhanced Data Visibility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Real-Time Reporting.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Centralized Database.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latin typeface="Calibri" panose="020F0502020204030204" pitchFamily="34" charset="0"/>
                <a:cs typeface="Arial" panose="020B0604020202020204" pitchFamily="34" charset="0"/>
              </a:rPr>
              <a:t>3. Cost Reduction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Lower Operational Costs.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- Reduced IT Expenses.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91C67F-563A-B405-0C60-A60691236445}"/>
              </a:ext>
            </a:extLst>
          </p:cNvPr>
          <p:cNvSpPr txBox="1"/>
          <p:nvPr/>
        </p:nvSpPr>
        <p:spPr>
          <a:xfrm>
            <a:off x="5242515" y="1685211"/>
            <a:ext cx="6769020" cy="5695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sz="3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b="1" dirty="0"/>
              <a:t>4. Scalability.</a:t>
            </a:r>
          </a:p>
          <a:p>
            <a:r>
              <a:rPr lang="en-US" sz="3200" dirty="0"/>
              <a:t>   - Adaptable System.</a:t>
            </a:r>
          </a:p>
          <a:p>
            <a:r>
              <a:rPr lang="en-US" sz="3200" dirty="0"/>
              <a:t>   - Support for Multi-Company </a:t>
            </a:r>
          </a:p>
          <a:p>
            <a:r>
              <a:rPr lang="en-US" sz="3200" b="1" dirty="0"/>
              <a:t> 5. Improved Customer Satisfaction</a:t>
            </a:r>
          </a:p>
          <a:p>
            <a:r>
              <a:rPr lang="en-US" sz="3200" dirty="0"/>
              <a:t>   - Faster Response Times.</a:t>
            </a:r>
          </a:p>
          <a:p>
            <a:r>
              <a:rPr lang="en-US" sz="3200" dirty="0"/>
              <a:t>   - Better Customer Insights.</a:t>
            </a:r>
          </a:p>
          <a:p>
            <a:r>
              <a:rPr lang="en-US" sz="3200" b="1" dirty="0"/>
              <a:t> 6. User Adoption and Training</a:t>
            </a:r>
          </a:p>
          <a:p>
            <a:r>
              <a:rPr lang="en-US" sz="3200" dirty="0"/>
              <a:t>   - User-Friendly Interface.</a:t>
            </a:r>
          </a:p>
          <a:p>
            <a:r>
              <a:rPr lang="en-US" sz="3200" dirty="0"/>
              <a:t>   - Training Programs.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192C7B-5901-21A2-558E-F8DF7C202EF3}"/>
              </a:ext>
            </a:extLst>
          </p:cNvPr>
          <p:cNvSpPr txBox="1"/>
          <p:nvPr/>
        </p:nvSpPr>
        <p:spPr>
          <a:xfrm>
            <a:off x="11395529" y="1685211"/>
            <a:ext cx="7239000" cy="61591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sz="3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7. Enhanced Compliance and Security</a:t>
            </a:r>
          </a:p>
          <a:p>
            <a:r>
              <a:rPr lang="en-US" dirty="0"/>
              <a:t>   - Regulatory Compliance.</a:t>
            </a:r>
          </a:p>
          <a:p>
            <a:r>
              <a:rPr lang="en-US" dirty="0"/>
              <a:t>   - Data Security.</a:t>
            </a:r>
          </a:p>
          <a:p>
            <a:r>
              <a:rPr lang="en-US" b="1" dirty="0"/>
              <a:t> 8. Project Management and Collaboration</a:t>
            </a:r>
          </a:p>
          <a:p>
            <a:r>
              <a:rPr lang="en-US" dirty="0"/>
              <a:t>   - Integrated Project Management Tools.</a:t>
            </a:r>
          </a:p>
          <a:p>
            <a:r>
              <a:rPr lang="en-US" dirty="0"/>
              <a:t>   - Team Collaboration Features.</a:t>
            </a:r>
          </a:p>
          <a:p>
            <a:r>
              <a:rPr lang="en-US" b="1" dirty="0"/>
              <a:t> 9. Customization and Flexibility</a:t>
            </a:r>
          </a:p>
          <a:p>
            <a:r>
              <a:rPr lang="en-US" dirty="0"/>
              <a:t>   - Modular Approach.</a:t>
            </a:r>
          </a:p>
          <a:p>
            <a:r>
              <a:rPr lang="en-US" dirty="0"/>
              <a:t>   - Custom Development.</a:t>
            </a:r>
          </a:p>
        </p:txBody>
      </p:sp>
    </p:spTree>
    <p:extLst>
      <p:ext uri="{BB962C8B-B14F-4D97-AF65-F5344CB8AC3E}">
        <p14:creationId xmlns:p14="http://schemas.microsoft.com/office/powerpoint/2010/main" val="1330902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00" y="2113980"/>
            <a:ext cx="2878700" cy="6059040"/>
            <a:chOff x="0" y="0"/>
            <a:chExt cx="758176" cy="1595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176" cy="1595797"/>
            </a:xfrm>
            <a:custGeom>
              <a:avLst/>
              <a:gdLst/>
              <a:ahLst/>
              <a:cxnLst/>
              <a:rect l="l" t="t" r="r" b="b"/>
              <a:pathLst>
                <a:path w="758176" h="1595797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516076"/>
            <a:ext cx="765331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 u="sng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59300" y="3803885"/>
            <a:ext cx="1028700" cy="5454415"/>
            <a:chOff x="0" y="0"/>
            <a:chExt cx="270933" cy="14365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436554"/>
            </a:xfrm>
            <a:custGeom>
              <a:avLst/>
              <a:gdLst/>
              <a:ahLst/>
              <a:cxnLst/>
              <a:rect l="l" t="t" r="r" b="b"/>
              <a:pathLst>
                <a:path w="270933" h="1436554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 rot="-5400000">
            <a:off x="15238536" y="6178272"/>
            <a:ext cx="5030340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dirty="0"/>
              <a:t>https://edu-odoostyle.odoo.com/</a:t>
            </a:r>
          </a:p>
          <a:p>
            <a:pPr algn="ctr">
              <a:lnSpc>
                <a:spcPts val="2940"/>
              </a:lnSpc>
            </a:pPr>
            <a:endParaRPr lang="en-US" sz="2100" dirty="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3690" y="9191625"/>
            <a:ext cx="2850396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October 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49980-F432-5D05-7D4E-A392B823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46673" y="222441"/>
            <a:ext cx="2912742" cy="1973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9F424-20E2-759F-FD43-4F1850F01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059415" y="419101"/>
            <a:ext cx="265813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42C90-DAE2-6FBF-7C4C-BC0302C04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349" y="3325659"/>
            <a:ext cx="3116040" cy="956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E98A7-678C-24CD-0D00-C2ED09047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13" y="2762199"/>
            <a:ext cx="3773244" cy="15253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9C90C2-BD81-D7A0-BC58-19AC12EFF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131120" y="3230269"/>
            <a:ext cx="3773244" cy="1083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ED1EE6-FD2C-AEC8-9CEE-157A4F6344D2}"/>
              </a:ext>
            </a:extLst>
          </p:cNvPr>
          <p:cNvSpPr/>
          <p:nvPr/>
        </p:nvSpPr>
        <p:spPr>
          <a:xfrm>
            <a:off x="4015511" y="4610965"/>
            <a:ext cx="9769838" cy="3562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Special Thanks To :-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                                    Dr. Hoda Baraka 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                                    Dr. Hisham Farouk 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                                    Dr. Ahmed El-Warith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                                    Eng. Mostafa Mancy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00" y="2113980"/>
            <a:ext cx="2878700" cy="6059040"/>
            <a:chOff x="0" y="0"/>
            <a:chExt cx="758176" cy="1595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176" cy="1595797"/>
            </a:xfrm>
            <a:custGeom>
              <a:avLst/>
              <a:gdLst/>
              <a:ahLst/>
              <a:cxnLst/>
              <a:rect l="l" t="t" r="r" b="b"/>
              <a:pathLst>
                <a:path w="758176" h="1595797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516076"/>
            <a:ext cx="765331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 u="sng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59300" y="3803885"/>
            <a:ext cx="1028700" cy="5454415"/>
            <a:chOff x="0" y="0"/>
            <a:chExt cx="270933" cy="14365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436554"/>
            </a:xfrm>
            <a:custGeom>
              <a:avLst/>
              <a:gdLst/>
              <a:ahLst/>
              <a:cxnLst/>
              <a:rect l="l" t="t" r="r" b="b"/>
              <a:pathLst>
                <a:path w="270933" h="1436554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 rot="-5400000">
            <a:off x="15238536" y="6178272"/>
            <a:ext cx="5030340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dirty="0"/>
              <a:t>https://edu-odoostyle.odoo.com/</a:t>
            </a:r>
          </a:p>
          <a:p>
            <a:pPr algn="ctr">
              <a:lnSpc>
                <a:spcPts val="2940"/>
              </a:lnSpc>
            </a:pPr>
            <a:endParaRPr lang="en-US" sz="2100" dirty="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3690" y="9191625"/>
            <a:ext cx="2850396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October 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49980-F432-5D05-7D4E-A392B823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99185" y="3779952"/>
            <a:ext cx="5740715" cy="3888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9F424-20E2-759F-FD43-4F1850F01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88359" y="419100"/>
            <a:ext cx="3229196" cy="2777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42C90-DAE2-6FBF-7C4C-BC0302C04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719" y="5406249"/>
            <a:ext cx="6858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337212" cy="3086100"/>
            <a:chOff x="0" y="0"/>
            <a:chExt cx="61556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562" cy="812800"/>
            </a:xfrm>
            <a:custGeom>
              <a:avLst/>
              <a:gdLst/>
              <a:ahLst/>
              <a:cxnLst/>
              <a:rect l="l" t="t" r="r" b="b"/>
              <a:pathLst>
                <a:path w="615562" h="812800">
                  <a:moveTo>
                    <a:pt x="0" y="0"/>
                  </a:moveTo>
                  <a:lnTo>
                    <a:pt x="615562" y="0"/>
                  </a:lnTo>
                  <a:lnTo>
                    <a:pt x="6155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556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4891" y="2656560"/>
            <a:ext cx="4839230" cy="6491542"/>
          </a:xfrm>
          <a:custGeom>
            <a:avLst/>
            <a:gdLst/>
            <a:ahLst/>
            <a:cxnLst/>
            <a:rect l="l" t="t" r="r" b="b"/>
            <a:pathLst>
              <a:path w="4839230" h="6491542">
                <a:moveTo>
                  <a:pt x="0" y="0"/>
                </a:moveTo>
                <a:lnTo>
                  <a:pt x="4839230" y="0"/>
                </a:lnTo>
                <a:lnTo>
                  <a:pt x="4839230" y="6491542"/>
                </a:lnTo>
                <a:lnTo>
                  <a:pt x="0" y="6491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608" r="-5060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71800" y="297102"/>
            <a:ext cx="11049000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Problem Statement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DA5E0DF-5B7F-317B-131A-62990D5C5C7A}"/>
              </a:ext>
            </a:extLst>
          </p:cNvPr>
          <p:cNvSpPr txBox="1"/>
          <p:nvPr/>
        </p:nvSpPr>
        <p:spPr>
          <a:xfrm>
            <a:off x="6477000" y="1175447"/>
            <a:ext cx="9227460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Before Odoo ERP Implementation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A9A3A0D5-58CD-D4CE-F152-2DA121B64114}"/>
              </a:ext>
            </a:extLst>
          </p:cNvPr>
          <p:cNvSpPr txBox="1"/>
          <p:nvPr/>
        </p:nvSpPr>
        <p:spPr>
          <a:xfrm>
            <a:off x="5562600" y="2852730"/>
            <a:ext cx="12268200" cy="7011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000"/>
              </a:lnSpc>
              <a:defRPr sz="2000" b="1" spc="-100">
                <a:solidFill>
                  <a:srgbClr val="2E2E2E"/>
                </a:solidFill>
                <a:latin typeface="Lato Bold"/>
                <a:ea typeface="Lato Bold"/>
                <a:cs typeface="Lato Bold"/>
              </a:defRPr>
            </a:lvl1pPr>
          </a:lstStyle>
          <a:p>
            <a:r>
              <a:rPr lang="en-US" sz="3200" dirty="0">
                <a:sym typeface="Lato"/>
              </a:rPr>
              <a:t>Odoo style faced significant challenges in managing its operations effectively due to the lack of an integrated system. Key issues included:</a:t>
            </a:r>
          </a:p>
          <a:p>
            <a:r>
              <a:rPr lang="en-US" sz="3200" dirty="0">
                <a:sym typeface="Lato"/>
              </a:rPr>
              <a:t>1. Disjointed Processes.</a:t>
            </a:r>
          </a:p>
          <a:p>
            <a:r>
              <a:rPr lang="en-US" sz="3200" dirty="0">
                <a:sym typeface="Lato"/>
              </a:rPr>
              <a:t>2. Manual Data Entry.</a:t>
            </a:r>
          </a:p>
          <a:p>
            <a:pPr>
              <a:lnSpc>
                <a:spcPts val="7000"/>
              </a:lnSpc>
            </a:pPr>
            <a:r>
              <a:rPr lang="en-US" sz="32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3. Inadequate Customer Relationship Management.</a:t>
            </a:r>
          </a:p>
          <a:p>
            <a:pPr>
              <a:lnSpc>
                <a:spcPts val="7000"/>
              </a:lnSpc>
            </a:pPr>
            <a:r>
              <a:rPr lang="en-US" sz="32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4. Inventory Management Issues.</a:t>
            </a:r>
          </a:p>
          <a:p>
            <a:pPr>
              <a:lnSpc>
                <a:spcPts val="7000"/>
              </a:lnSpc>
            </a:pPr>
            <a:r>
              <a:rPr lang="en-US" sz="32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5. Limited Financial Insights.</a:t>
            </a:r>
          </a:p>
          <a:p>
            <a:endParaRPr lang="en-US" dirty="0">
              <a:sym typeface="Lato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337212" cy="3086100"/>
            <a:chOff x="0" y="0"/>
            <a:chExt cx="61556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562" cy="812800"/>
            </a:xfrm>
            <a:custGeom>
              <a:avLst/>
              <a:gdLst/>
              <a:ahLst/>
              <a:cxnLst/>
              <a:rect l="l" t="t" r="r" b="b"/>
              <a:pathLst>
                <a:path w="615562" h="812800">
                  <a:moveTo>
                    <a:pt x="0" y="0"/>
                  </a:moveTo>
                  <a:lnTo>
                    <a:pt x="615562" y="0"/>
                  </a:lnTo>
                  <a:lnTo>
                    <a:pt x="6155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556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400" y="1573530"/>
            <a:ext cx="4839230" cy="6491542"/>
          </a:xfrm>
          <a:custGeom>
            <a:avLst/>
            <a:gdLst/>
            <a:ahLst/>
            <a:cxnLst/>
            <a:rect l="l" t="t" r="r" b="b"/>
            <a:pathLst>
              <a:path w="4839230" h="6491542">
                <a:moveTo>
                  <a:pt x="0" y="0"/>
                </a:moveTo>
                <a:lnTo>
                  <a:pt x="4839230" y="0"/>
                </a:lnTo>
                <a:lnTo>
                  <a:pt x="4839230" y="6491542"/>
                </a:lnTo>
                <a:lnTo>
                  <a:pt x="0" y="6491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08" r="-50608"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DA5E0DF-5B7F-317B-131A-62990D5C5C7A}"/>
              </a:ext>
            </a:extLst>
          </p:cNvPr>
          <p:cNvSpPr txBox="1"/>
          <p:nvPr/>
        </p:nvSpPr>
        <p:spPr>
          <a:xfrm>
            <a:off x="5867400" y="266700"/>
            <a:ext cx="9227460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After Odoo Implementation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A9A3A0D5-58CD-D4CE-F152-2DA121B64114}"/>
              </a:ext>
            </a:extLst>
          </p:cNvPr>
          <p:cNvSpPr txBox="1"/>
          <p:nvPr/>
        </p:nvSpPr>
        <p:spPr>
          <a:xfrm>
            <a:off x="5562600" y="1470719"/>
            <a:ext cx="12224084" cy="703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After Odoo ERP Implementation Post-implementation of Odoo ERP, Odoo style aims to resolve these issues through an integrated and streamlined approach, characterized by:</a:t>
            </a:r>
          </a:p>
          <a:p>
            <a:pPr marL="457200" indent="-457200">
              <a:lnSpc>
                <a:spcPts val="7000"/>
              </a:lnSpc>
              <a:buAutoNum type="arabicPeriod"/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Integrated Processes.</a:t>
            </a:r>
          </a:p>
          <a:p>
            <a:pPr marL="457200" indent="-457200">
              <a:lnSpc>
                <a:spcPts val="7000"/>
              </a:lnSpc>
              <a:buAutoNum type="arabicPeriod"/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Automated Data Management.</a:t>
            </a:r>
          </a:p>
          <a:p>
            <a:pPr>
              <a:lnSpc>
                <a:spcPts val="7000"/>
              </a:lnSpc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3. Enhanced CRM Capabilities.</a:t>
            </a:r>
          </a:p>
          <a:p>
            <a:pPr>
              <a:lnSpc>
                <a:spcPts val="7000"/>
              </a:lnSpc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4. Efficient Inventory Control.</a:t>
            </a:r>
          </a:p>
          <a:p>
            <a:pPr>
              <a:lnSpc>
                <a:spcPts val="7000"/>
              </a:lnSpc>
            </a:pPr>
            <a:r>
              <a:rPr lang="en-US" sz="2800" b="1" spc="-10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"/>
              </a:rPr>
              <a:t>5. Comprehensive Financial Management.</a:t>
            </a:r>
          </a:p>
        </p:txBody>
      </p:sp>
    </p:spTree>
    <p:extLst>
      <p:ext uri="{BB962C8B-B14F-4D97-AF65-F5344CB8AC3E}">
        <p14:creationId xmlns:p14="http://schemas.microsoft.com/office/powerpoint/2010/main" val="255087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152390" y="99108"/>
            <a:ext cx="14697210" cy="89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 spc="-11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Solution Odoo Apps (Scope of Work)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DD8019-846C-4CE1-65B5-317156F5360D}"/>
              </a:ext>
            </a:extLst>
          </p:cNvPr>
          <p:cNvSpPr/>
          <p:nvPr/>
        </p:nvSpPr>
        <p:spPr>
          <a:xfrm>
            <a:off x="304800" y="1257301"/>
            <a:ext cx="5105400" cy="866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1- System Installation.</a:t>
            </a:r>
          </a:p>
          <a:p>
            <a:endParaRPr lang="en-US" sz="2800" b="1" dirty="0"/>
          </a:p>
          <a:p>
            <a:r>
              <a:rPr lang="en-US" sz="2800" b="1" dirty="0"/>
              <a:t>2- User rolls and Security .</a:t>
            </a:r>
          </a:p>
          <a:p>
            <a:endParaRPr lang="en-US" sz="2800" b="1" dirty="0"/>
          </a:p>
          <a:p>
            <a:r>
              <a:rPr lang="en-US" sz="2800" b="1" dirty="0"/>
              <a:t>3- Website and Ecommerce.</a:t>
            </a:r>
          </a:p>
          <a:p>
            <a:endParaRPr lang="en-US" sz="2800" b="1" dirty="0"/>
          </a:p>
          <a:p>
            <a:r>
              <a:rPr lang="en-US" sz="2800" b="1" dirty="0"/>
              <a:t>4- CRM.</a:t>
            </a:r>
          </a:p>
          <a:p>
            <a:endParaRPr lang="en-US" sz="2800" b="1" dirty="0"/>
          </a:p>
          <a:p>
            <a:r>
              <a:rPr lang="en-US" sz="2800" b="1" dirty="0"/>
              <a:t>5- Sales.</a:t>
            </a:r>
          </a:p>
          <a:p>
            <a:endParaRPr lang="en-US" sz="2800" b="1" dirty="0"/>
          </a:p>
          <a:p>
            <a:r>
              <a:rPr lang="en-US" sz="2800" b="1" dirty="0"/>
              <a:t>6- Inventory.</a:t>
            </a:r>
          </a:p>
          <a:p>
            <a:endParaRPr lang="en-US" sz="2800" b="1" dirty="0"/>
          </a:p>
          <a:p>
            <a:r>
              <a:rPr lang="en-US" sz="2800" b="1" dirty="0"/>
              <a:t>7- Planning and Production.</a:t>
            </a:r>
          </a:p>
          <a:p>
            <a:endParaRPr lang="en-US" sz="2800" b="1" dirty="0"/>
          </a:p>
          <a:p>
            <a:r>
              <a:rPr lang="en-US" sz="2800" b="1" dirty="0"/>
              <a:t>8- Purchasing.</a:t>
            </a:r>
          </a:p>
          <a:p>
            <a:endParaRPr lang="en-US" sz="2800" b="1" dirty="0"/>
          </a:p>
          <a:p>
            <a:r>
              <a:rPr lang="en-US" sz="2800" b="1" dirty="0"/>
              <a:t>9- Accounting and Assets.</a:t>
            </a:r>
          </a:p>
          <a:p>
            <a:endParaRPr lang="en-US" sz="2800" b="1" dirty="0"/>
          </a:p>
          <a:p>
            <a:r>
              <a:rPr lang="en-US" sz="2800" b="1" dirty="0"/>
              <a:t>10- Human Resources.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D610A0-5604-3EED-65B5-2EDFA452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57301"/>
            <a:ext cx="12409214" cy="8663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152390" y="99108"/>
            <a:ext cx="14697210" cy="871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4800" b="1" spc="-110" dirty="0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Solution Odoo Apps (Tools and Technologies Used)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DD8019-846C-4CE1-65B5-317156F5360D}"/>
              </a:ext>
            </a:extLst>
          </p:cNvPr>
          <p:cNvSpPr/>
          <p:nvPr/>
        </p:nvSpPr>
        <p:spPr>
          <a:xfrm>
            <a:off x="304800" y="1219203"/>
            <a:ext cx="3787140" cy="87013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1- Odoo Apps </a:t>
            </a:r>
          </a:p>
          <a:p>
            <a:endParaRPr lang="en-US" sz="3200" b="1" dirty="0"/>
          </a:p>
          <a:p>
            <a:r>
              <a:rPr lang="en-US" sz="3200" b="1" dirty="0"/>
              <a:t>2- ChatGPT </a:t>
            </a:r>
          </a:p>
          <a:p>
            <a:endParaRPr lang="en-US" sz="3200" b="1" dirty="0"/>
          </a:p>
          <a:p>
            <a:r>
              <a:rPr lang="en-US" sz="3200" b="1" dirty="0"/>
              <a:t>3- Presentation.ai</a:t>
            </a:r>
          </a:p>
          <a:p>
            <a:endParaRPr lang="en-US" sz="3200" b="1" dirty="0"/>
          </a:p>
          <a:p>
            <a:r>
              <a:rPr lang="en-US" sz="3200" b="1" dirty="0"/>
              <a:t>4- Copilot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8ECBC-FEFC-80CB-0E2D-A6F9BCF97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60" y="1257300"/>
            <a:ext cx="6229777" cy="3293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6D005-57C0-5BF1-93B3-DC40EC2E5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1" y="4539513"/>
            <a:ext cx="8533111" cy="5381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5A356-0A23-FAF2-AC51-AE1BF846F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3"/>
            <a:ext cx="5334000" cy="32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8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818</Words>
  <Application>Microsoft Office PowerPoint</Application>
  <PresentationFormat>Custom</PresentationFormat>
  <Paragraphs>215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Business Presentation</dc:title>
  <cp:lastModifiedBy>sameh saqr</cp:lastModifiedBy>
  <cp:revision>79</cp:revision>
  <dcterms:created xsi:type="dcterms:W3CDTF">2006-08-16T00:00:00Z</dcterms:created>
  <dcterms:modified xsi:type="dcterms:W3CDTF">2024-11-21T19:54:06Z</dcterms:modified>
  <dc:identifier>DAGTkmgwv8c</dc:identifier>
</cp:coreProperties>
</file>